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71" r:id="rId3"/>
    <p:sldId id="273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nfred Morari" initials="MM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51" autoAdjust="0"/>
    <p:restoredTop sz="94419" autoAdjust="0"/>
  </p:normalViewPr>
  <p:slideViewPr>
    <p:cSldViewPr snapToGrid="0" snapToObjects="1">
      <p:cViewPr varScale="1">
        <p:scale>
          <a:sx n="79" d="100"/>
          <a:sy n="79" d="100"/>
        </p:scale>
        <p:origin x="48" y="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0BB-8784-1A49-9184-637151D168B5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23E05-FBF9-A544-B4EC-00DD548B49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38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there</a:t>
            </a:r>
            <a:r>
              <a:rPr lang="en-US" baseline="0" dirty="0" smtClean="0"/>
              <a:t> is a special medallion placed on the plaque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23E05-FBF9-A544-B4EC-00DD548B49A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89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23E05-FBF9-A544-B4EC-00DD548B49A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2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B5F-BD86-EE45-95C5-59E4A4BF977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EE1-A20F-9D48-A5D8-D7EC7DEE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B5F-BD86-EE45-95C5-59E4A4BF977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EE1-A20F-9D48-A5D8-D7EC7DEE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B5F-BD86-EE45-95C5-59E4A4BF977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EE1-A20F-9D48-A5D8-D7EC7DEE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B5F-BD86-EE45-95C5-59E4A4BF977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EE1-A20F-9D48-A5D8-D7EC7DEE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B5F-BD86-EE45-95C5-59E4A4BF977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EE1-A20F-9D48-A5D8-D7EC7DEE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B5F-BD86-EE45-95C5-59E4A4BF977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EE1-A20F-9D48-A5D8-D7EC7DEE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B5F-BD86-EE45-95C5-59E4A4BF977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EE1-A20F-9D48-A5D8-D7EC7DEE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B5F-BD86-EE45-95C5-59E4A4BF977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EE1-A20F-9D48-A5D8-D7EC7DEE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B5F-BD86-EE45-95C5-59E4A4BF977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EE1-A20F-9D48-A5D8-D7EC7DEE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B5F-BD86-EE45-95C5-59E4A4BF977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EE1-A20F-9D48-A5D8-D7EC7DEE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FB5F-BD86-EE45-95C5-59E4A4BF977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1EE1-A20F-9D48-A5D8-D7EC7DEE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0FB5F-BD86-EE45-95C5-59E4A4BF9772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11EE1-A20F-9D48-A5D8-D7EC7DEE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5889625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5300" b="1" dirty="0" smtClean="0"/>
              <a:t>2017 AACC &amp; ACC </a:t>
            </a:r>
            <a:br>
              <a:rPr lang="en-US" sz="5300" b="1" dirty="0" smtClean="0"/>
            </a:br>
            <a:r>
              <a:rPr lang="en-US" sz="5300" b="1" dirty="0" smtClean="0"/>
              <a:t>Awards Ceremony</a:t>
            </a:r>
            <a:r>
              <a:rPr lang="en-US" sz="4900" dirty="0" smtClean="0">
                <a:solidFill>
                  <a:schemeClr val="tx2"/>
                </a:solidFill>
              </a:rPr>
              <a:t/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2700" dirty="0" smtClean="0">
                <a:solidFill>
                  <a:schemeClr val="tx2"/>
                </a:solidFill>
              </a:rPr>
              <a:t/>
            </a:r>
            <a:br>
              <a:rPr lang="en-US" sz="2700" dirty="0" smtClean="0">
                <a:solidFill>
                  <a:schemeClr val="tx2"/>
                </a:solidFill>
              </a:rPr>
            </a:br>
            <a:r>
              <a:rPr lang="en-US" sz="4900" b="1" dirty="0" smtClean="0"/>
              <a:t>American Automatic Control Council</a:t>
            </a: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4000" dirty="0" smtClean="0"/>
              <a:t>2017 American Control Conference</a:t>
            </a:r>
            <a:br>
              <a:rPr lang="en-US" sz="4000" dirty="0" smtClean="0"/>
            </a:br>
            <a:r>
              <a:rPr lang="en-US" sz="4000" dirty="0" smtClean="0"/>
              <a:t>Seattle, WA</a:t>
            </a:r>
            <a:br>
              <a:rPr lang="en-US" sz="4000" dirty="0" smtClean="0"/>
            </a:br>
            <a:r>
              <a:rPr lang="en-US" sz="4000" dirty="0" smtClean="0"/>
              <a:t>25 May 2017</a:t>
            </a:r>
            <a:endParaRPr lang="en-US" sz="4000" dirty="0"/>
          </a:p>
        </p:txBody>
      </p:sp>
      <p:pic>
        <p:nvPicPr>
          <p:cNvPr id="3" name="Picture 18" descr="AIAA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6171494"/>
            <a:ext cx="1099924" cy="461968"/>
          </a:xfrm>
          <a:prstGeom prst="rect">
            <a:avLst/>
          </a:prstGeom>
          <a:noFill/>
        </p:spPr>
      </p:pic>
      <p:pic>
        <p:nvPicPr>
          <p:cNvPr id="4" name="Picture 20" descr="AIChE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0086" y="6265153"/>
            <a:ext cx="952500" cy="247650"/>
          </a:xfrm>
          <a:prstGeom prst="rect">
            <a:avLst/>
          </a:prstGeom>
          <a:noFill/>
        </p:spPr>
      </p:pic>
      <p:pic>
        <p:nvPicPr>
          <p:cNvPr id="5" name="Picture 22" descr="ASCE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63686" y="6234995"/>
            <a:ext cx="952500" cy="295275"/>
          </a:xfrm>
          <a:prstGeom prst="rect">
            <a:avLst/>
          </a:prstGeom>
          <a:noFill/>
        </p:spPr>
      </p:pic>
      <p:pic>
        <p:nvPicPr>
          <p:cNvPr id="6" name="Picture 24" descr="ASME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94187" y="6085967"/>
            <a:ext cx="952500" cy="581026"/>
          </a:xfrm>
          <a:prstGeom prst="rect">
            <a:avLst/>
          </a:prstGeom>
          <a:noFill/>
        </p:spPr>
      </p:pic>
      <p:pic>
        <p:nvPicPr>
          <p:cNvPr id="7" name="Picture 26" descr="IEEE 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41937" y="6194172"/>
            <a:ext cx="1028700" cy="339472"/>
          </a:xfrm>
          <a:prstGeom prst="rect">
            <a:avLst/>
          </a:prstGeom>
          <a:noFill/>
        </p:spPr>
      </p:pic>
      <p:pic>
        <p:nvPicPr>
          <p:cNvPr id="8" name="Picture 28" descr="ISA 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50806" y="6030182"/>
            <a:ext cx="757238" cy="681515"/>
          </a:xfrm>
          <a:prstGeom prst="rect">
            <a:avLst/>
          </a:prstGeom>
          <a:noFill/>
        </p:spPr>
      </p:pic>
      <p:pic>
        <p:nvPicPr>
          <p:cNvPr id="9" name="Picture 30" descr="SCS 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94562" y="6114796"/>
            <a:ext cx="800100" cy="568072"/>
          </a:xfrm>
          <a:prstGeom prst="rect">
            <a:avLst/>
          </a:prstGeom>
          <a:noFill/>
        </p:spPr>
      </p:pic>
      <p:pic>
        <p:nvPicPr>
          <p:cNvPr id="10" name="Picture 32" descr="SIAM Log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97850" y="6187369"/>
            <a:ext cx="952500" cy="390526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836" y="6194172"/>
            <a:ext cx="9906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788bbe58-5994-474b-abed-908a3ee00be0@mail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5999" y="32385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nline image 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255" y="209719"/>
            <a:ext cx="1166813" cy="1082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754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138713"/>
            <a:ext cx="64359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Richard E. Bellman Control Heritage Award</a:t>
            </a:r>
            <a:endParaRPr lang="en-US" sz="4800" b="1" dirty="0"/>
          </a:p>
        </p:txBody>
      </p:sp>
      <p:sp>
        <p:nvSpPr>
          <p:cNvPr id="3" name="Rectangle 2"/>
          <p:cNvSpPr/>
          <p:nvPr/>
        </p:nvSpPr>
        <p:spPr>
          <a:xfrm>
            <a:off x="324441" y="2157249"/>
            <a:ext cx="54613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Richard E. Bellman (1920-1984</a:t>
            </a:r>
            <a:r>
              <a:rPr lang="en-US" sz="2800" b="1" dirty="0" smtClean="0"/>
              <a:t>)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94037" y="2897579"/>
            <a:ext cx="596223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Career with Princeton, RAND, </a:t>
            </a:r>
            <a:r>
              <a:rPr lang="en-US" sz="2800" dirty="0" smtClean="0"/>
              <a:t>USC</a:t>
            </a:r>
          </a:p>
          <a:p>
            <a:pPr marL="171450" indent="-171450">
              <a:buFont typeface="Arial"/>
              <a:buChar char="•"/>
            </a:pPr>
            <a:endParaRPr lang="en-US" sz="4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Pioneer in modern optimization, systems analysis, and control theory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Developed dynamic </a:t>
            </a:r>
            <a:r>
              <a:rPr lang="en-US" sz="2800" dirty="0"/>
              <a:t>programming, invariant embedding, </a:t>
            </a:r>
            <a:r>
              <a:rPr lang="en-US" sz="2800" dirty="0" smtClean="0"/>
              <a:t>quasi-linearization</a:t>
            </a:r>
          </a:p>
          <a:p>
            <a:pPr marL="171450" indent="-171450">
              <a:buFont typeface="Arial"/>
              <a:buChar char="•"/>
            </a:pPr>
            <a:endParaRPr lang="en-US" sz="4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Published several influential books</a:t>
            </a:r>
          </a:p>
        </p:txBody>
      </p:sp>
      <p:sp>
        <p:nvSpPr>
          <p:cNvPr id="7" name="Rectangle 6"/>
          <p:cNvSpPr/>
          <p:nvPr/>
        </p:nvSpPr>
        <p:spPr>
          <a:xfrm>
            <a:off x="324441" y="6115585"/>
            <a:ext cx="8166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First </a:t>
            </a:r>
            <a:r>
              <a:rPr lang="en-US" sz="2000" dirty="0" smtClean="0"/>
              <a:t>awarded in 1979 to Hendrik Bode</a:t>
            </a:r>
          </a:p>
          <a:p>
            <a:r>
              <a:rPr lang="en-US" sz="2000" dirty="0" smtClean="0"/>
              <a:t>Richard Bellman was recipient in 1983</a:t>
            </a:r>
            <a:endParaRPr lang="en-US" sz="2000" dirty="0"/>
          </a:p>
        </p:txBody>
      </p:sp>
      <p:pic>
        <p:nvPicPr>
          <p:cNvPr id="8" name="Picture 7" descr="Richard Bellman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011" y="138713"/>
            <a:ext cx="2741030" cy="342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35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452" y="177483"/>
            <a:ext cx="3918135" cy="35791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9316" y="3827049"/>
            <a:ext cx="8325957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Given </a:t>
            </a:r>
            <a:r>
              <a:rPr lang="en-US" sz="2800" dirty="0"/>
              <a:t>for distinguished career contributions to the theory or application of automatic </a:t>
            </a:r>
            <a:r>
              <a:rPr lang="en-US" sz="2800" dirty="0" smtClean="0"/>
              <a:t>control</a:t>
            </a:r>
          </a:p>
          <a:p>
            <a:endParaRPr lang="en-US" sz="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It is the </a:t>
            </a:r>
            <a:r>
              <a:rPr lang="en-US" sz="2800" dirty="0"/>
              <a:t>highest AACC recognition of professional achievement for control systems engineers and </a:t>
            </a:r>
            <a:r>
              <a:rPr lang="en-US" sz="2800" dirty="0" smtClean="0"/>
              <a:t>scientists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Award: plaque and an honorarium</a:t>
            </a:r>
          </a:p>
        </p:txBody>
      </p:sp>
      <p:pic>
        <p:nvPicPr>
          <p:cNvPr id="6" name="Picture 5" descr="Richard Bellman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478" y="250677"/>
            <a:ext cx="2862339" cy="357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5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0564"/>
            <a:ext cx="9286504" cy="1817213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Richard E. Bellman </a:t>
            </a:r>
            <a:br>
              <a:rPr lang="en-US" sz="4900" b="1" dirty="0" smtClean="0"/>
            </a:br>
            <a:r>
              <a:rPr lang="en-US" sz="4900" b="1" dirty="0" smtClean="0"/>
              <a:t>Control Heritage Award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900" dirty="0"/>
              <a:t/>
            </a:r>
            <a:br>
              <a:rPr lang="en-US" sz="900" dirty="0"/>
            </a:br>
            <a:r>
              <a:rPr lang="en-US" dirty="0" smtClean="0"/>
              <a:t>John </a:t>
            </a:r>
            <a:r>
              <a:rPr lang="en-US" smtClean="0"/>
              <a:t>S. Baras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90499" y="2198879"/>
            <a:ext cx="6111875" cy="45694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Professor</a:t>
            </a:r>
          </a:p>
          <a:p>
            <a:pPr marL="0" indent="0">
              <a:buNone/>
            </a:pPr>
            <a:r>
              <a:rPr lang="en-US" dirty="0" smtClean="0"/>
              <a:t>Electrical &amp; Computer Engineering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Dept.</a:t>
            </a:r>
          </a:p>
          <a:p>
            <a:pPr marL="0" indent="0">
              <a:buNone/>
            </a:pPr>
            <a:r>
              <a:rPr lang="en-US" dirty="0" smtClean="0"/>
              <a:t>University of Maryland, College Park</a:t>
            </a:r>
          </a:p>
          <a:p>
            <a:pPr marL="0" indent="0">
              <a:buNone/>
            </a:pPr>
            <a:endParaRPr lang="en-US" sz="9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9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i="1" dirty="0" smtClean="0"/>
              <a:t>Citation</a:t>
            </a:r>
            <a:r>
              <a:rPr lang="en-US" b="1" i="1" dirty="0"/>
              <a:t>:</a:t>
            </a:r>
            <a:r>
              <a:rPr lang="en-US" b="1" i="1" dirty="0" smtClean="0"/>
              <a:t> </a:t>
            </a:r>
          </a:p>
          <a:p>
            <a:pPr marL="0" indent="0">
              <a:buNone/>
            </a:pPr>
            <a:r>
              <a:rPr lang="en-US" i="1" dirty="0"/>
              <a:t>For innovative contributions to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control </a:t>
            </a:r>
            <a:r>
              <a:rPr lang="en-US" i="1" dirty="0"/>
              <a:t>theory, stochastic systems,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and networks </a:t>
            </a:r>
            <a:r>
              <a:rPr lang="en-US" i="1" dirty="0"/>
              <a:t>and academic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leadership </a:t>
            </a:r>
            <a:r>
              <a:rPr lang="en-US" i="1" dirty="0"/>
              <a:t>in systems and control</a:t>
            </a:r>
          </a:p>
        </p:txBody>
      </p:sp>
      <p:pic>
        <p:nvPicPr>
          <p:cNvPr id="6" name="图片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520" y="2842987"/>
            <a:ext cx="3452568" cy="3730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3608</TotalTime>
  <Words>143</Words>
  <Application>Microsoft Office PowerPoint</Application>
  <PresentationFormat>On-screen Show (4:3)</PresentationFormat>
  <Paragraphs>31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 2017 AACC &amp; ACC  Awards Ceremony  American Automatic Control Council   2017 American Control Conference Seattle, WA 25 May 2017</vt:lpstr>
      <vt:lpstr>PowerPoint Presentation</vt:lpstr>
      <vt:lpstr>PowerPoint Presentation</vt:lpstr>
      <vt:lpstr>Richard E. Bellman  Control Heritage Award  John S. Baras</vt:lpstr>
    </vt:vector>
  </TitlesOfParts>
  <Company>Georgia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Martha Grover</dc:creator>
  <cp:lastModifiedBy>Glenn Y Masada</cp:lastModifiedBy>
  <cp:revision>215</cp:revision>
  <dcterms:created xsi:type="dcterms:W3CDTF">2011-06-27T01:02:08Z</dcterms:created>
  <dcterms:modified xsi:type="dcterms:W3CDTF">2017-06-02T15:42:02Z</dcterms:modified>
</cp:coreProperties>
</file>